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9"/>
  </p:notesMasterIdLst>
  <p:sldIdLst>
    <p:sldId id="1293" r:id="rId2"/>
    <p:sldId id="4011" r:id="rId3"/>
    <p:sldId id="4296" r:id="rId4"/>
    <p:sldId id="3921" r:id="rId5"/>
    <p:sldId id="4357" r:id="rId6"/>
    <p:sldId id="3883" r:id="rId7"/>
    <p:sldId id="4361" r:id="rId8"/>
    <p:sldId id="4362" r:id="rId9"/>
    <p:sldId id="4353" r:id="rId10"/>
    <p:sldId id="3924" r:id="rId11"/>
    <p:sldId id="3970" r:id="rId12"/>
    <p:sldId id="3926" r:id="rId13"/>
    <p:sldId id="4004" r:id="rId14"/>
    <p:sldId id="4006" r:id="rId15"/>
    <p:sldId id="3931" r:id="rId16"/>
    <p:sldId id="4012" r:id="rId17"/>
    <p:sldId id="4025" r:id="rId18"/>
    <p:sldId id="4026" r:id="rId19"/>
    <p:sldId id="4322" r:id="rId20"/>
    <p:sldId id="4364" r:id="rId21"/>
    <p:sldId id="4363" r:id="rId22"/>
    <p:sldId id="4038" r:id="rId23"/>
    <p:sldId id="4354" r:id="rId24"/>
    <p:sldId id="4310" r:id="rId25"/>
    <p:sldId id="2918" r:id="rId26"/>
    <p:sldId id="2426" r:id="rId27"/>
    <p:sldId id="4356" r:id="rId28"/>
    <p:sldId id="4325" r:id="rId29"/>
    <p:sldId id="2429" r:id="rId30"/>
    <p:sldId id="4328" r:id="rId31"/>
    <p:sldId id="4329" r:id="rId32"/>
    <p:sldId id="4334" r:id="rId33"/>
    <p:sldId id="4333" r:id="rId34"/>
    <p:sldId id="2469" r:id="rId35"/>
    <p:sldId id="4339" r:id="rId36"/>
    <p:sldId id="4342" r:id="rId37"/>
    <p:sldId id="4365" r:id="rId38"/>
    <p:sldId id="4348" r:id="rId39"/>
    <p:sldId id="4345" r:id="rId40"/>
    <p:sldId id="4343" r:id="rId41"/>
    <p:sldId id="4346" r:id="rId42"/>
    <p:sldId id="4344" r:id="rId43"/>
    <p:sldId id="4366" r:id="rId44"/>
    <p:sldId id="4347" r:id="rId45"/>
    <p:sldId id="3943" r:id="rId46"/>
    <p:sldId id="3989" r:id="rId47"/>
    <p:sldId id="4350" r:id="rId48"/>
    <p:sldId id="3990" r:id="rId49"/>
    <p:sldId id="3886" r:id="rId50"/>
    <p:sldId id="3997" r:id="rId51"/>
    <p:sldId id="3955" r:id="rId52"/>
    <p:sldId id="3957" r:id="rId53"/>
    <p:sldId id="3956" r:id="rId54"/>
    <p:sldId id="4360" r:id="rId55"/>
    <p:sldId id="4315" r:id="rId56"/>
    <p:sldId id="2470" r:id="rId57"/>
    <p:sldId id="4330" r:id="rId58"/>
    <p:sldId id="4331" r:id="rId59"/>
    <p:sldId id="4332" r:id="rId60"/>
    <p:sldId id="2438" r:id="rId61"/>
    <p:sldId id="4257" r:id="rId62"/>
    <p:sldId id="2462" r:id="rId63"/>
    <p:sldId id="4142" r:id="rId64"/>
    <p:sldId id="4260" r:id="rId65"/>
    <p:sldId id="4228" r:id="rId66"/>
    <p:sldId id="4227" r:id="rId67"/>
    <p:sldId id="391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F03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07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568E-6BF1-4090-AB80-1020AE65D92F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8F75-384B-4E31-A17D-829FE2CD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4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9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C4E5-4F71-4A2E-8C61-B97BCE636D0E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484" y="1777365"/>
            <a:ext cx="8965140" cy="2758008"/>
          </a:xfrm>
        </p:spPr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и использование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квоты.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детализированной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целевой квоты</a:t>
            </a:r>
            <a:endParaRPr lang="ru-RU" sz="60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395536" y="476672"/>
            <a:ext cx="1728192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rgbClr val="3B8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0800000">
            <a:off x="7025109" y="4818855"/>
            <a:ext cx="1831907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A2B157-A361-D296-05C6-6E123890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2" t="12660" r="60300" b="77239"/>
          <a:stretch/>
        </p:blipFill>
        <p:spPr>
          <a:xfrm>
            <a:off x="5451565" y="5848335"/>
            <a:ext cx="3620059" cy="9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9CE3B412-6D10-45A1-7A8F-008E50500B9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5192A0E-9C19-BC3B-7BB3-052573BE0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01955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B8A77764-6589-B0EF-E721-BAF486897DD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8D7666-3580-4D21-3E12-8B24F5EC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8229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3399" y="2937082"/>
            <a:ext cx="1026096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5" y="365962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ОБУЧАЮЩИЕСЯ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образовательным программам 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FC4BA298-517E-9C11-6058-10303CCF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2" y="429777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бюджетное обучение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7513F513-BC8C-2E7E-DF0E-87515248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4" y="5536091"/>
            <a:ext cx="49203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обучение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B713AF70-19BA-498A-2DBB-91D4E0AC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8" y="4916934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платное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обучение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4CD8FEEE-7026-E507-F34E-E1D452BA254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D208623-1F0C-4ADD-8733-8815AFBF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3179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AB9EF16-2DD2-63B5-6663-C4F4372C6F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4194DF5-2B86-F9E6-3D2C-02E9C1C0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21253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4" name="AutoShape 43">
            <a:extLst>
              <a:ext uri="{FF2B5EF4-FFF2-40B4-BE49-F238E27FC236}">
                <a16:creationId xmlns:a16="http://schemas.microsoft.com/office/drawing/2014/main" id="{442BD436-9136-E985-4A23-6AC8F18C38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52025" y="4569685"/>
            <a:ext cx="583278" cy="677502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CE1325D-F2BE-CD31-3D54-7944BF87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689" y="5198192"/>
            <a:ext cx="4977596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</a:t>
            </a:r>
          </a:p>
          <a:p>
            <a:pPr algn="ctr"/>
            <a:r>
              <a:rPr lang="ru-RU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обязан заключить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указанное 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данным предложением</a:t>
            </a: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8314B92E-E581-88A1-7B6E-A61F322EAA4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1AB4A58-FCAB-F887-9799-BE790F2CE924}"/>
              </a:ext>
            </a:extLst>
          </p:cNvPr>
          <p:cNvCxnSpPr>
            <a:cxnSpLocks/>
          </p:cNvCxnSpPr>
          <p:nvPr/>
        </p:nvCxnSpPr>
        <p:spPr>
          <a:xfrm>
            <a:off x="8844928" y="6767495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D693B57F-1E75-EC74-C369-3C7DCC93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32706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>
            <a:extLst>
              <a:ext uri="{FF2B5EF4-FFF2-40B4-BE49-F238E27FC236}">
                <a16:creationId xmlns:a16="http://schemas.microsoft.com/office/drawing/2014/main" id="{92288367-EB98-1A38-2A6A-5E25C65E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498" y="3486199"/>
            <a:ext cx="205522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226DA88-5FEF-2F9A-3464-D09AFDFE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718" y="373242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D4C33-A216-88BD-0840-98BD443717E1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249360" y="3994031"/>
            <a:ext cx="545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id="{EC094225-8BF9-4581-7DAD-80DD7EB1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E25707-B583-EC86-F6A5-5E4298B35267}"/>
              </a:ext>
            </a:extLst>
          </p:cNvPr>
          <p:cNvCxnSpPr>
            <a:cxnSpLocks/>
          </p:cNvCxnSpPr>
          <p:nvPr/>
        </p:nvCxnSpPr>
        <p:spPr>
          <a:xfrm>
            <a:off x="140758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D14CC22-5037-2B66-F816-5E9A574D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1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id="{63437FD9-D55F-00C5-5C93-4D0C6C3B4E00}"/>
              </a:ext>
            </a:extLst>
          </p:cNvPr>
          <p:cNvSpPr/>
          <p:nvPr/>
        </p:nvSpPr>
        <p:spPr>
          <a:xfrm rot="519234">
            <a:off x="180759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71E47C5-A0E1-440C-DD48-B37DADAB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41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id="{52A944DF-90ED-B19D-9202-A622A1C6A2B7}"/>
              </a:ext>
            </a:extLst>
          </p:cNvPr>
          <p:cNvSpPr/>
          <p:nvPr/>
        </p:nvSpPr>
        <p:spPr>
          <a:xfrm rot="1479517" flipV="1">
            <a:off x="205984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E2247-D7D9-6BC0-D3FD-7157A642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344238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E28B8AC-439A-2E9D-813F-0B292F45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0" y="2261782"/>
            <a:ext cx="2109791" cy="16312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C554734-0A63-D114-3279-43B5A220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5E22DE6-6FC2-9F32-E9B9-14944D40F52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4939907-0333-7106-E686-28D9A659EEFB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0C28179C-178E-B5A4-C5A0-86EC54EB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84" y="4377298"/>
            <a:ext cx="3674408" cy="7078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12879F-87F1-7BB2-EC37-091B59B26341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554FA43-BD28-03B8-C29C-F75815D2E8D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726511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8A821F7E-00E8-5A7D-0758-2DE107C6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ED42341B-4E68-C275-E6D1-E598E76F6A3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6D18DCF-427C-7791-45E0-DB9DBCE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91502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554FA43-BD28-03B8-C29C-F75815D2E8DF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A2BC60D-0161-11D4-1A23-BF6AB3DF9D1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D796F05D-21FC-529D-D633-E276D8B7F35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818DBF4-0826-71B2-8DE2-9E1ADC25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6504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705" y="4121951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5926120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12879F-87F1-7BB2-EC37-091B59B2634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011621" y="5137614"/>
            <a:ext cx="459640" cy="788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id="{7EBEDE6F-BD78-480F-88CC-BED978C0905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43647" y="3183601"/>
            <a:ext cx="1340401" cy="53629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97BE843-871C-F542-E505-811B1C29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778" y="3213286"/>
            <a:ext cx="3031566" cy="5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подается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конкретное предложение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5188EEB-8718-DA2E-2856-BAE323BE39EE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E1D4EBD-EC2E-D75F-03D6-872E4BDD293F}"/>
              </a:ext>
            </a:extLst>
          </p:cNvPr>
          <p:cNvCxnSpPr>
            <a:cxnSpLocks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622543C1-2393-3866-D9CC-541D6EE76F3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9C43EC3-E545-2FCF-4BA9-6E2CAD52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91588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B0B46-B820-FDC5-871F-ADB53A91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8003A434-43B5-2D11-DA19-06A007AC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E7C8EBC-726E-6D4F-306B-67FF0CCFEF9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C507572E-024D-CFEF-F404-13328674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BD4C390-F918-2EE8-347D-44AAEE1B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0ABF4E-78ED-CDCA-E4AF-FE08FED0DE90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36E2F3C1-508D-824E-69CF-F0CD5246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8EDD758-DBE8-058F-E334-0ABA42B6CA51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0C10AF1B-DB32-75DA-42AF-72E689A1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62662B67-D07B-6C6A-D4F2-1BD715DC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33E93921-DFFB-6F11-39C3-FDA07BC0A26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05E6330-BB5F-9454-C829-308DF1ED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1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8F37-63B1-716A-4B5E-9A80F86F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22D299D1-4FC0-7960-5356-A8C563A3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Вводная часть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C8C21ECA-0541-C75C-631E-B497516A96E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EC66-EF6B-660C-15C5-C0837C64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143E9B9-9499-F5CD-AB77-F9EEB00E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98A38AB-163C-577C-F231-E7E3C68EC892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B8508452-98E6-D629-4244-2161A01D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5C0860C-E185-1D80-FB50-2C720807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69CB1DF-9366-369E-A31A-A52026341718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BE820035-6D0A-75C6-0574-0479D0C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E3A57D5-8852-4B7E-E4D1-AACFCC2E642C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FFD1594B-372D-FA84-B69F-10990F27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D6C0C76-C218-1B4A-8355-E90A10C5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3CBDE185-799A-8241-7067-CBDBC9DB6B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AAB2C4C-0F34-3C8F-6BDC-78299DA1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B7F53B26-9A37-8861-7FC7-7DF02956138F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A8C4C-49C6-051E-A5B9-85257534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C7790E51-32F6-E60C-3799-4B508628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B9CE370-82C4-9ADB-55DD-0C93CD2F96D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5892B888-EECC-A125-226C-73ADEC1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EBB9835-D9BB-F29B-40EE-43A2B6F1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D285660-9591-8EF6-B8F2-8B8CCBCBC30C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D237350A-AD13-9C9E-1B78-D9457227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4285416-3526-4CBC-508B-D20A5B5CE70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B2BAEC80-536A-7E2D-3B83-12A238D5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29B120A-2DA8-5A7C-4163-96EF4021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5004E200-0121-969E-E6A8-55A6A50DEF3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56CBE38-8106-722F-4634-9B253682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8A6310CC-FA10-8A7D-9E2E-08639096A3DD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AB6CEF49-B354-1C7D-8016-97753F926043}"/>
              </a:ext>
            </a:extLst>
          </p:cNvPr>
          <p:cNvSpPr/>
          <p:nvPr/>
        </p:nvSpPr>
        <p:spPr>
          <a:xfrm rot="16200000">
            <a:off x="6110918" y="2848679"/>
            <a:ext cx="4091831" cy="1155732"/>
          </a:xfrm>
          <a:prstGeom prst="curvedUpArrow">
            <a:avLst>
              <a:gd name="adj1" fmla="val 16149"/>
              <a:gd name="adj2" fmla="val 36302"/>
              <a:gd name="adj3" fmla="val 34633"/>
            </a:avLst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1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39A513E-8066-6FC0-3149-90C8D862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4784"/>
            <a:ext cx="8352928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Увязка заявления о приеме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ЦЕЛЕВУЮ КВОТУ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предложением заказчика</a:t>
            </a: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61168C9-21E6-F0FB-256B-A9E2B242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915946"/>
            <a:ext cx="748883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заявлении о приеме указывается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 целевого обучения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№ предложения на платформе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«Работа в России» </a:t>
            </a: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2B79C3E-1F19-BA08-2A9C-76F2AB9C0DD5}"/>
              </a:ext>
            </a:extLst>
          </p:cNvPr>
          <p:cNvCxnSpPr>
            <a:cxnSpLocks/>
          </p:cNvCxnSpPr>
          <p:nvPr/>
        </p:nvCxnSpPr>
        <p:spPr>
          <a:xfrm>
            <a:off x="8820472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49F5F46C-A8C2-1E1F-A2EC-4B2BC50B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E441BD69-E9EB-ABF6-ED15-26F02DF8AAD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F3AA9-2A8F-3594-AC4E-1A782B4C7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FC0D924-83DC-71FA-FACC-4CF046E8B3E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16909" y="1305419"/>
            <a:ext cx="871093" cy="1722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6C750BA3-9E76-9D1C-2E3B-DB8A3532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002" y="2520185"/>
            <a:ext cx="4440316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D620A4A-6DB5-3BDC-64FB-BB2B2D5F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235" y="1045798"/>
            <a:ext cx="4455083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971CBDD-8938-B199-B100-E4FE125C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812755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F2C0B10-54E9-9703-862B-441808D12FE8}"/>
              </a:ext>
            </a:extLst>
          </p:cNvPr>
          <p:cNvCxnSpPr>
            <a:cxnSpLocks/>
          </p:cNvCxnSpPr>
          <p:nvPr/>
        </p:nvCxnSpPr>
        <p:spPr>
          <a:xfrm>
            <a:off x="2716909" y="1103272"/>
            <a:ext cx="866512" cy="4162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>
            <a:extLst>
              <a:ext uri="{FF2B5EF4-FFF2-40B4-BE49-F238E27FC236}">
                <a16:creationId xmlns:a16="http://schemas.microsoft.com/office/drawing/2014/main" id="{C4C6C862-6241-BC95-DF9E-C5175C5D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32" y="1964281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50B3C08-674B-D1B4-B461-D82A677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088" y="3838284"/>
            <a:ext cx="681881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 конкурсная группа</a:t>
            </a:r>
          </a:p>
          <a:p>
            <a:pPr algn="ctr" defTabSz="914400" eaLnBrk="0" fontAlgn="base" hangingPunct="0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любые образовательные программы</a:t>
            </a: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8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61D2247-AC54-3630-6929-138C80D1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275980E7-A7AE-29D7-93A5-C115EBE32A7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236CCA4-1669-FE63-4AEE-902A4C67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28" y="4560570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C825A7B-0E91-A1BA-4738-CC9A2D58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9" y="5788431"/>
            <a:ext cx="3018337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0A3A8B3-3B43-AB01-0EFB-E5E74E01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59" y="4862223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782FF0F-36A1-8F03-9AFD-B7E7F23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90" y="5154776"/>
            <a:ext cx="3018336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0FCFA9C-52A4-FFBF-B5F7-E151A9D8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5480654"/>
            <a:ext cx="3021005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0EC053D-6CB6-8686-CE93-36D43AA8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6070172"/>
            <a:ext cx="3026343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B9456BC-4D04-7DAE-9C9E-1597DE06666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2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59E1-6ABC-C794-DD96-407C4AD4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DEB2795-3807-8446-8F18-717731AF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1342259"/>
            <a:ext cx="804287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pPr lvl="0"/>
            <a:endParaRPr lang="ru-RU" altLang="ru-RU" sz="28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CA631A9-9F5F-68D0-6C7C-74F33F465F4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8000" y="1441633"/>
            <a:ext cx="8497638" cy="95410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/>
              <a:t>Контрольные цифры приема (КЦП)</a:t>
            </a:r>
          </a:p>
          <a:p>
            <a:pPr algn="ctr" eaLnBrk="1" hangingPunct="1">
              <a:defRPr/>
            </a:pPr>
            <a:endParaRPr lang="ru-RU" sz="28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69414" y="1942204"/>
            <a:ext cx="2016224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</a:p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места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(КЦП за вычетом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особой, отдельной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 целевой квот)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7999" y="1941417"/>
            <a:ext cx="2232943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772362" y="1942204"/>
            <a:ext cx="1997052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 </a:t>
            </a: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87999" y="3880409"/>
            <a:ext cx="2232722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520942" y="1941417"/>
            <a:ext cx="2272931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отдельная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520721" y="3880408"/>
            <a:ext cx="2273376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Целевая квота в структуре КЦП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7B1EA22C-6827-DDCE-3194-E311B888D1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29582" y="4261933"/>
            <a:ext cx="1701785" cy="938736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9"/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006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006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5400000">
            <a:off x="281183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5400000">
            <a:off x="281183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006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79F6EBED-C411-20CF-61FD-903C188A9B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786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040A6E0-7AD6-750C-3B4A-7826B815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3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31785987-B068-FB12-5D4F-6F8943E76C8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F8CEE5E-F157-0521-9888-5A1E7673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9" y="1393022"/>
            <a:ext cx="2528183" cy="70788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 в %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0132667-0C1A-6860-4EFE-9BC328FF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298" y="3291920"/>
            <a:ext cx="2838701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Перераспределение, детализация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1A6F98E-C8A3-28C9-8DD3-1833DEF1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98" y="5500422"/>
            <a:ext cx="2804472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использование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</a:t>
            </a:r>
          </a:p>
        </p:txBody>
      </p:sp>
      <p:sp>
        <p:nvSpPr>
          <p:cNvPr id="11" name="Правая круглая скобка 10">
            <a:extLst>
              <a:ext uri="{FF2B5EF4-FFF2-40B4-BE49-F238E27FC236}">
                <a16:creationId xmlns:a16="http://schemas.microsoft.com/office/drawing/2014/main" id="{B3694BFB-C571-EFFB-FD66-1B7051A1B582}"/>
              </a:ext>
            </a:extLst>
          </p:cNvPr>
          <p:cNvSpPr/>
          <p:nvPr/>
        </p:nvSpPr>
        <p:spPr>
          <a:xfrm>
            <a:off x="6143630" y="2807062"/>
            <a:ext cx="212943" cy="203482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DBAB45-3047-FD21-F6CF-BA39282955E0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48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00EF-5130-68B7-E977-EF8E47A3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84281D19-A476-6BD7-7C82-24C78C41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382012"/>
            <a:ext cx="8042873" cy="34778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квоты в %, перераспределение, детализация целевой квоты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E875FB0-06BC-8BAE-4289-2C52A4DE25E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4BBA-3B58-D43C-AF78-33ECD7BD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3A9B9402-A90B-CCEB-AA20-5677563B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D7B7A52-AFD0-91BF-03E3-FA760315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12E6FA84-F439-ABF9-ADA8-AACAF98BB6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7D8B4BBE-6F9D-39EF-EB1A-D9AE7CF975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8C4FD63-0D42-2B02-9F6E-B2995A83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25DCC5FD-CEC3-CE04-8D3A-4C1274E690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BAB8ECA-C55B-9B95-5E56-1658364D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4AE4A2D7-D1D4-41ED-8951-2AAAF4754DF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5BDF59E-1118-E9D7-8A72-6D7C7D11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4308" y="1391978"/>
            <a:ext cx="8424936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приема на целевое обучение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высшего образования за счет бюджетных ассигнований федерального бюджета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2025 год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(распоряжение Правительства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Установление целевой квоты в %</a:t>
            </a:r>
          </a:p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Правительством РФ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1E7A0851-B8EF-F5C4-23E0-9F34D4B3445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F89B2A9-0323-1C90-8FA6-9553FB46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025590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 марта 2025 г.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88C620F8-DDEB-6DD2-EC88-393687EC3A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51129" y="4326703"/>
            <a:ext cx="77129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B0A0E1A-ABE7-BB1C-32D6-14A47C97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610365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% от КЦП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AD7F-614C-2038-8E6B-2D041F73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11BC4D6E-C612-12CA-E28D-5BF4C3E4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приема с использованием </a:t>
            </a:r>
          </a:p>
          <a:p>
            <a:r>
              <a:rPr lang="ru-RU" sz="2400" b="1" dirty="0" err="1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«Поступление в вуз онлайн»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A49F8D6-B15B-5BF8-F88D-4D9547A8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3230884"/>
            <a:ext cx="8364988" cy="26776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</a:rPr>
              <a:t>Суперсервис</a:t>
            </a:r>
            <a:r>
              <a:rPr lang="ru-RU" sz="2800" b="1" dirty="0">
                <a:effectLst/>
              </a:rPr>
              <a:t> «Поступление в вуз онлайн» 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>
              <a:effectLst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450F358-D04D-DC81-C2AF-A75A5BCE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146978"/>
            <a:ext cx="8364989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26 января 2023 г. № 89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 функционировании </a:t>
            </a:r>
            <a:r>
              <a:rPr lang="ru-RU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онлайн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3">
            <a:extLst>
              <a:ext uri="{FF2B5EF4-FFF2-40B4-BE49-F238E27FC236}">
                <a16:creationId xmlns:a16="http://schemas.microsoft.com/office/drawing/2014/main" id="{139F2EA5-1CA8-E16D-0661-D30B71CBF7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62733" y="2435119"/>
            <a:ext cx="742560" cy="813160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9147AC6-2692-822D-2904-45BD09A8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378170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655153C-23D8-1BA1-27BE-4CD508BD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27905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  <a:endParaRPr lang="ru-RU" sz="280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CCDAE71-F8E6-7BF8-F8FD-EF4CCC73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80227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</a:rPr>
              <a:t>Магистратура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580C299-8570-7FDF-B041-20CB12B9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532549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71F0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Аспирантура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E3286B3-BECE-236E-744B-23277872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24" y="5466735"/>
            <a:ext cx="1584175" cy="461665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42AD9811-A4A7-B388-86DC-4283984FF38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B44F-D050-6DA1-870A-339AECAF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id="{6FEBB6F1-A25D-FFF9-EDB6-DB6718CD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7" y="995208"/>
            <a:ext cx="860450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40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BE3F05B-BF8E-6D59-9ABB-B1D7E09F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C7A5D23B-9696-E937-C81B-E140D938DCE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B726B03-7BF2-B703-C9DF-9EC989F0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2445467"/>
            <a:ext cx="860450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62F63C67-C181-9ADA-D3E2-B29228A4CC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9" y="5139145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D7F0E76-4BF9-E454-B87D-2749BD57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49" y="3137964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перераспределению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подведомственными организациями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4F87C7A-3665-A13A-FAF9-FDAAD1ED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864" y="3968961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A22E1EF-116D-F4CE-0CAC-F208D228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04" y="5796104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DE5B8F22-F866-97F1-AE48-0E0AD09911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5475" y="1819941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5DEA-8E0E-869D-6BD0-E106F2B0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id="{C3B82CAD-2C06-09E1-C10C-F5E1923F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1318373"/>
            <a:ext cx="8604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5063567-5CED-0B2A-35EB-B8FA4E3C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43F5BA2B-04D1-4A2F-93BB-6D6748204F3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9636723D-5749-4D6D-FFD9-E03F3631EB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7" y="1919170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0777A17-9C90-2E43-BB01-CBFFA2B6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2561680"/>
            <a:ext cx="6780306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1889D2E-1AED-7D17-51E5-F3B6856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3023345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212F791-3C56-4ABE-74FC-605805D8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4517130"/>
            <a:ext cx="5808739" cy="67710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(федеральные государственные органы)</a:t>
            </a:r>
          </a:p>
        </p:txBody>
      </p:sp>
      <p:sp>
        <p:nvSpPr>
          <p:cNvPr id="7" name="AutoShape 21">
            <a:extLst>
              <a:ext uri="{FF2B5EF4-FFF2-40B4-BE49-F238E27FC236}">
                <a16:creationId xmlns:a16="http://schemas.microsoft.com/office/drawing/2014/main" id="{72291FF7-AB17-05B3-E280-91C585500D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2992" y="3859539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67DE794-E2D6-A874-D8A6-4EFCF430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5164837"/>
            <a:ext cx="5808739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осуществляющие образовательную деятельность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C571DE0-6A94-D153-7B6D-0C8E3A10F8C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8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3E50-F0DD-8CA2-5095-4A5CB736D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A77E4CD7-8ECD-0F04-90BF-BAE6F0A9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206210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целевой квоты</a:t>
            </a:r>
          </a:p>
          <a:p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осуществляющей образовательную деятельность</a:t>
            </a:r>
          </a:p>
          <a:p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2E0C4D00-030E-43F1-A853-5F70CAC3FDF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4922E79E-358A-31C9-6B35-A03CD0A0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27" y="3040389"/>
            <a:ext cx="8042873" cy="138499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33052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1459-68E0-5CB4-9BD7-443E73EC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1F4BA019-2359-9B14-13DA-C9F2C902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5902402-60E9-E076-51BA-260A4AA4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0138BEA4-6478-77EA-71CF-706C516ED9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621E13F7-F143-D3A3-0578-75342217CE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B680BD6-CBD1-8FD8-EC24-78E4092B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173041B1-E4FC-16BF-1CBC-F5D44F8D62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C06A912-E215-2BFE-1D04-FCFD46AC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B13BC4A0-5230-E3A1-E557-1FBBDA28900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FC4100F-1088-D592-F616-8E134FEC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29918091-6A6B-184C-3E9C-9C3BFD45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977CD0F-F5C6-DE7B-7296-F386A664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6A9D2041-5320-A4F1-5C5E-674C0DD2DB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10005C1-75C0-9E80-3912-0C20D006AD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ADD85699-4F23-6448-1603-61488AA19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F4D2E762-E741-BF7B-1F53-918E1D3D84D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1EE7E2A-FD2C-F44A-3524-97C766E4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B34FA78-231F-DC95-67B3-003415FF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15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407C-439D-AD78-5436-1CD96330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7CD34DDB-1D15-4BFE-021E-39A90F0F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3E1298F0-6AD5-9C77-236B-0293B6095E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B4ACE8EE-903E-803C-457E-AA811649D7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AEE5808A-BA2F-E57D-3080-4FA7800983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C1FD2B94-9DFA-065E-36BE-4050C318C8B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D8E3C6F-147F-5A79-EF37-DCC87C28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AE1EE1B-7E87-8623-8841-5026AF1F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7A537F9-511A-FC16-D1C9-782F49F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2BE2005-DA37-4990-21F0-72E84EC8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D32E194-8AB8-9707-0E50-FBCF7A24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6FBC976-9680-F0D2-640F-A46D0BD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3264868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08C9-83DE-0F4F-90A9-254A7652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4C669619-7A71-30F5-2771-F415E791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16186F23-BFAD-D844-8E04-D3517A34FE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6899607-3950-EB77-7755-F33DFC07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BA63DAD-2EAB-924B-3A8E-230FBB3D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BC7CD54-1038-7522-5685-CD2B7D17F9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E8AF-9F5D-0CE5-57D4-38B463A1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775E740A-6A32-5288-09B0-41082281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28EB4F7-072B-E067-900F-D27E98B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51" y="3960264"/>
            <a:ext cx="223946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9411E0-E2C3-7EC7-4B7F-723780A2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6" y="3975717"/>
            <a:ext cx="26117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округление по правилам математики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3">
            <a:extLst>
              <a:ext uri="{FF2B5EF4-FFF2-40B4-BE49-F238E27FC236}">
                <a16:creationId xmlns:a16="http://schemas.microsoft.com/office/drawing/2014/main" id="{46639AF9-29C5-5EE1-9F58-4769388E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94" y="419041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4DA419B5-9B31-5C18-529C-73EFB04D730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CB91448-B107-E9D3-7370-F18753C1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62" y="3538721"/>
            <a:ext cx="2129586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B4AC62A-E48C-C741-42F6-7C5AA66B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9" y="4252716"/>
            <a:ext cx="214000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B39D7242-B357-C2A1-4C14-8D95B2FC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9" y="5504224"/>
            <a:ext cx="214132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AA7A923-47D6-BDD8-DF13-41F2F450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25" y="4676103"/>
            <a:ext cx="21413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C822879-A06F-06CF-EB0D-95AD53B0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8" y="5861814"/>
            <a:ext cx="2141323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авая круглая скобка 21">
            <a:extLst>
              <a:ext uri="{FF2B5EF4-FFF2-40B4-BE49-F238E27FC236}">
                <a16:creationId xmlns:a16="http://schemas.microsoft.com/office/drawing/2014/main" id="{47E382D0-8561-0AC1-736F-90107942CE19}"/>
              </a:ext>
            </a:extLst>
          </p:cNvPr>
          <p:cNvSpPr/>
          <p:nvPr/>
        </p:nvSpPr>
        <p:spPr>
          <a:xfrm>
            <a:off x="2555561" y="3538722"/>
            <a:ext cx="212943" cy="184526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7397CE88-1FA6-C975-DD59-71FFE692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16" y="4171264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3DEBD1C-03F6-B0E2-CF00-C08DF545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020" y="5501143"/>
            <a:ext cx="2267297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4F652E3-BF63-6669-246F-563BF6EB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06" y="5516596"/>
            <a:ext cx="1757805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выделяется одно место</a:t>
            </a:r>
          </a:p>
          <a:p>
            <a:pPr lvl="0" algn="ctr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id="{8538957F-8AB1-E16C-DABB-D784A7A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964" y="572258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6B1395A9-66DC-D25B-C03C-8526AC2603AF}"/>
              </a:ext>
            </a:extLst>
          </p:cNvPr>
          <p:cNvSpPr/>
          <p:nvPr/>
        </p:nvSpPr>
        <p:spPr>
          <a:xfrm>
            <a:off x="2527731" y="5498253"/>
            <a:ext cx="212943" cy="902169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43">
            <a:extLst>
              <a:ext uri="{FF2B5EF4-FFF2-40B4-BE49-F238E27FC236}">
                <a16:creationId xmlns:a16="http://schemas.microsoft.com/office/drawing/2014/main" id="{E0C9E254-B35C-F90C-0D77-67A5C7EA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486" y="5712143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CA091ACF-A3C3-91F1-2F8E-C77C9F43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5" y="4598924"/>
            <a:ext cx="261174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0 мест</a:t>
            </a:r>
            <a:endParaRPr lang="ru-RU" altLang="ru-RU" sz="1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4E5E1BE-2BEB-55DE-BE67-8FEC4DED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305046F-A94E-AFD4-1CFC-77AAF32B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7D0B79C-67C7-55B0-702E-CA8FDEE85D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8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5C55-A80D-3EA6-8C51-6B75684B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311EDC48-64AA-DDAA-384F-3FEF9FDC787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BFD9E442-A582-4672-303B-C1344BA8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9" y="1657495"/>
            <a:ext cx="72368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того, как целевая квота выделена</a:t>
            </a:r>
          </a:p>
          <a:p>
            <a:pPr marL="0" marR="0" algn="ctr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318F61C-ACBB-A9A3-7E2E-0DE2C1FD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D8FA68A-3A46-6FDC-5FAA-9B1C6D93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8" y="2184365"/>
            <a:ext cx="7236823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распределяет целевую квоту </a:t>
            </a: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(выделяет места для приема): </a:t>
            </a:r>
          </a:p>
          <a:p>
            <a:pPr marL="0" marR="0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головную организацию и в ее филиалы              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формам обучения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образовательным программам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рамках специальностей, направлений подготовки, научных специальностей (при необходимости) </a:t>
            </a:r>
          </a:p>
        </p:txBody>
      </p:sp>
    </p:spTree>
    <p:extLst>
      <p:ext uri="{BB962C8B-B14F-4D97-AF65-F5344CB8AC3E}">
        <p14:creationId xmlns:p14="http://schemas.microsoft.com/office/powerpoint/2010/main" val="3217833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00716-1E26-74AC-641E-20B894D8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BBE3AE4B-4973-7D67-9931-61C4EC76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9D601739-4AA7-56F5-C811-5972CB47ED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BDC0A7E5-FA0B-A216-438A-F66C56ABDD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371F3CCF-0F37-84EB-A315-44BE8200DF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029E982D-03EE-3182-D54D-098FC23579F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E94339A-F8CF-D5B3-DE99-59C8DD1A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EF3F8E3-F7FC-5723-42EE-10D9489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37C90D0-35F5-E5BA-9DCD-383EF6EA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7F7E774-602A-B255-F1F0-71B9E07C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31634F2-1299-862B-0CA5-F1A0A5E3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C3696F6-57A0-74A2-1F7F-407816FB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291329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03BB1DB-FAAD-2181-2E31-A7BD10B9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69351A98-3944-E80E-DCC4-814768BC958F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141CC00-F494-C42A-07AD-47F52F9F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231D-7907-C2B1-2CAD-6AA16FCAD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43E85-30A6-46D3-52D8-5ABC0A4AF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E7122459-4CE9-AFD3-6F57-E131A54750E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82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6199-1853-0BB2-D76F-9D92C13B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379850F4-9E4D-0AB8-7B27-3413FF46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53AA9D1-E390-BF76-C59B-047C666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80" y="1312937"/>
            <a:ext cx="4776839" cy="156966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организациями,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детализирована 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473C418-7B67-E1B0-7A12-58B09663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96" y="3260040"/>
            <a:ext cx="7219406" cy="138499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установленным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678C53C2-5A21-C39E-9CBD-BFC0892A9A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13C156BD-1031-55C2-FB27-5E711F43FFA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95DD-C870-BEB4-8D20-76A6A9A4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5F7C8CA1-0A25-5743-2B2B-42FDFD9F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04F4AB2B-7444-AF49-7690-9DE74B2709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1F3D6857-4C2E-BC3F-A4E5-7B3558BA1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2E62A48B-3742-3EFD-B2C0-7D9EAD1C0A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44A394C1-48D5-C361-8ACA-3B2938DFAAA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BB59228-5356-9C8E-4029-B4D47545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C04940C-083E-00D2-DF54-FD95F543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382579F-2ED0-B7D3-DA75-FA76A055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0FE2853E-B5CB-7C43-3D95-252F2571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E2C2693-2B5F-12BE-6565-BBE03135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2FED585-62B6-AF62-D2CB-6A1E9E7D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79793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FABF-B6CC-960A-2E99-2863896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70276471-DFAC-47BF-DECA-F4B8EABC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D1C766B-1963-1973-08AD-378F8BC9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04" y="1469572"/>
            <a:ext cx="6372591" cy="89255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9BA2342-7251-8F8A-71DF-2245A33D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6" y="3260040"/>
            <a:ext cx="8116390" cy="181588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</a:t>
            </a:r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целевого обучения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7B7B160A-7266-0688-98B8-A26E7A705F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D45B7445-3996-931A-7079-6834A26A5C0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2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C68D-CC50-4DA3-126F-EB22334F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4BB20453-EB26-C09F-5CDB-EC8D337B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A0452BE-E2C4-4041-03DE-F94E2DD7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E83B3C0-34E2-2779-C935-72944F41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B9046282-5B08-0E05-59CE-A1BD13CE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1FF5111-7504-EDAA-0C91-FCDCF94A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E5C94E10-993B-9347-101C-39171CA486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E839EEA1-F511-0C3D-2A76-413476A273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75BEB7C7-48DF-41FD-4B63-9A449B48F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3949FE54-DE00-0AD0-2532-6421A0DCAE3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6703D21-548A-1D8A-FB30-AF7203B4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4C9A241-5E80-DD5C-D1CA-59D3096E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ACFC-D762-DF95-ABA4-1989FBA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D6D11848-F9AD-95E9-8C77-3EE9F7CCA59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79955E-364D-A804-C9D3-A4C211E36808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D8DF9C32-9627-B060-97D7-E6C9E339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20" y="1864884"/>
            <a:ext cx="7812360" cy="30469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pPr marL="0" marR="0" algn="ctr"/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10 апреля </a:t>
            </a: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ECDB4BB7-7303-353A-BE11-680858AE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45164A8-B54D-85DE-C21A-06815030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2807907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размещает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своем официальном сайте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AB54A03-BF0D-2AF0-6FB4-28A11A5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3629010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передает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4146731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174885" y="1524000"/>
            <a:ext cx="7380312" cy="295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Проведение конкурса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и зачисление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на места целевой квоты</a:t>
            </a: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AC5D3013-47FC-9546-3C75-087E3C0E52A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id="{E06B703B-2B40-8344-674D-30A445B0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017AB30-7F30-8E1E-48C2-5EAF89BB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F80ED5C-320A-2ED8-684B-B4DAE864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50AAA76-7443-8016-87C1-9FF70C17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9401888-C3DF-753F-620F-44E3FA90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643167-63F0-193C-87C4-92F5783CA8A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369A0FC-4884-3544-E372-C0202274A271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DB2AF1A-98CA-B4C7-28C4-A55BE7431392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>
            <a:extLst>
              <a:ext uri="{FF2B5EF4-FFF2-40B4-BE49-F238E27FC236}">
                <a16:creationId xmlns:a16="http://schemas.microsoft.com/office/drawing/2014/main" id="{43F4F265-B6EB-D64A-2700-179E0EF8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0E300AA-6364-1B92-8739-BDE05E2C128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41CEA77-BBB2-2617-3F5A-50492EE6F1B0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C9B7D675-60E4-64CD-BB79-28613FD1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96C85FEF-8E61-E2B9-83A2-F797C268601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66CB-C97E-A125-9150-110730DD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97C67AE4-4422-D56B-08D9-D13B7A02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9D06596F-8CE4-EE50-4121-4DE79CEE06E1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DEA7F19-D8AE-81D3-9A58-44847B8CA25C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00B45F9-6C14-C101-2A74-5AC0F72857B0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1938DD7B-E5A4-0998-9DB3-E6A06FF2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730532E-BBC1-1A45-4BEC-F7DCC5DD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D4540D9-B8A3-CB37-3105-6D49A1DEB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11F54CA-6207-ADDD-7752-7B5F2AB1375F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37AC32D-82B0-374E-F52B-0E10D0936E4B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6EBF7BDD-B717-87DD-3A01-D5F0E7401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5CC3A3F-8BB1-C1FB-3785-C7E818B5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E72C367-5ED3-7626-63D9-62E5F1A2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8E20F0F-8668-731C-318A-354E94AC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92E3854F-5ADC-50CF-498F-5A593E1751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F7700B8-EC71-143F-32C5-1291E030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2C5F050-8474-1FAC-C10B-2E7013CA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7F64E478-CD6D-0144-26AE-7038A47D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30EDD3D-74FD-8C0D-CD2C-9C2153CF8D21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9183B4D-3352-A4BA-A3E2-F83C125B591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51E49FA-3772-6D54-BCC7-835FD60CD94B}"/>
              </a:ext>
            </a:extLst>
          </p:cNvPr>
          <p:cNvCxnSpPr>
            <a:cxnSpLocks/>
            <a:stCxn id="23" idx="2"/>
            <a:endCxn id="7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9">
            <a:extLst>
              <a:ext uri="{FF2B5EF4-FFF2-40B4-BE49-F238E27FC236}">
                <a16:creationId xmlns:a16="http://schemas.microsoft.com/office/drawing/2014/main" id="{C7C179E0-B288-3173-FC4D-F9198950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7BD4F23-AEEC-8893-EA25-2DD3C083615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6383ACF-8CEC-6342-25CD-C0E248D27A22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55AB05C6-67A9-ECD1-AF7C-E0DBBF93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9DD454CE-2917-EF81-F7BE-C66BA12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10D83ED-5A42-1E71-427C-C9BC2239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14D7A49-29F8-52E5-2312-F978EADA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A88A155-0787-457A-33ED-D87A1F8FAB52}"/>
              </a:ext>
            </a:extLst>
          </p:cNvPr>
          <p:cNvCxnSpPr>
            <a:cxnSpLocks/>
          </p:cNvCxnSpPr>
          <p:nvPr/>
        </p:nvCxnSpPr>
        <p:spPr>
          <a:xfrm flipV="1">
            <a:off x="4572000" y="1751322"/>
            <a:ext cx="3777212" cy="2925181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9">
            <a:extLst>
              <a:ext uri="{FF2B5EF4-FFF2-40B4-BE49-F238E27FC236}">
                <a16:creationId xmlns:a16="http://schemas.microsoft.com/office/drawing/2014/main" id="{3FAA97B8-1F88-56F6-8727-E29E7134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11">
            <a:extLst>
              <a:ext uri="{FF2B5EF4-FFF2-40B4-BE49-F238E27FC236}">
                <a16:creationId xmlns:a16="http://schemas.microsoft.com/office/drawing/2014/main" id="{8AE056F9-010B-5990-29AD-4CD5116011A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331AC1E-0946-90A7-9E8E-06C4F6B3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9AD0A09-59A3-F979-736D-F4569022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0262E230-D242-A69D-035E-9DF150BF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C7BC224-DA90-BB2A-8627-69E9DD39E3E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41FBB6B-C882-5CA4-7581-31BCD71BAE3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661AED2-485E-31A0-18BD-CCBBEE79B5EC}"/>
              </a:ext>
            </a:extLst>
          </p:cNvPr>
          <p:cNvCxnSpPr>
            <a:cxnSpLocks/>
            <a:stCxn id="26" idx="2"/>
            <a:endCxn id="6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">
            <a:extLst>
              <a:ext uri="{FF2B5EF4-FFF2-40B4-BE49-F238E27FC236}">
                <a16:creationId xmlns:a16="http://schemas.microsoft.com/office/drawing/2014/main" id="{7338158C-D551-80C2-D8D8-0D5BBE06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BF0CF24-B2B2-1DD0-D38E-98E7DDD6A7D0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94FB104-D865-4D3C-0A09-907586117C9F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16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11C40B3-C780-25C9-7F1B-55564B67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2225164-8E6F-85B1-ED7E-13FFAE92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81B21CF9-24E3-FDD0-52A5-4775E543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AAFE4965-3C92-7FCA-ED8E-7CB9ACDF48A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7D56-2CB6-CEE0-E733-881646490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1A2ADEDE-0D79-B588-5E41-437F1322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A594D7A-18F9-B9C7-B8F7-11861E17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E1B74ABB-F103-3BBE-91F9-5F43A62F83B3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7170092-5173-09A2-1BF6-B6C5CF10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D7741-B8A5-BDB3-7654-B636E488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4A1EF9-9E75-BBBC-1E42-F3D051D7D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598C9A40-AC2B-30D7-E66A-DD2456272E1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E6F414F-EFEA-6212-66D8-97A86EF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3797482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D06BD76-BF32-BE1C-46AE-F0BE99D7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5" y="5405770"/>
            <a:ext cx="3523260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ADF6D731-DFEB-CBCB-1343-8BD4D70E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4" y="4179217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93DDC02-50BC-F888-4B10-139EDD69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9" y="4601626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C87BB72D-F324-FAB0-3B50-935952B2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5" y="5036438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F43F088-C961-DA48-0AB0-0A5DB8CF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3" y="5775102"/>
            <a:ext cx="3523259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5C19E181-6DDD-F4BB-99EE-D3D511D9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3808300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73C719E-4F07-1945-F955-435F430C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099" y="4190035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06D7A0C3-A925-DCAC-273E-E11E8D70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214" y="4612444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E2964CCE-6CAF-F48C-497A-5EE9BBE0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100" y="5047256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29B689B-456D-250B-7A86-7194BEBA5670}"/>
              </a:ext>
            </a:extLst>
          </p:cNvPr>
          <p:cNvCxnSpPr>
            <a:cxnSpLocks/>
          </p:cNvCxnSpPr>
          <p:nvPr/>
        </p:nvCxnSpPr>
        <p:spPr>
          <a:xfrm>
            <a:off x="3978992" y="3964347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66D424C-F04C-F9AC-535F-7B3ACBB865BF}"/>
              </a:ext>
            </a:extLst>
          </p:cNvPr>
          <p:cNvCxnSpPr>
            <a:cxnSpLocks/>
          </p:cNvCxnSpPr>
          <p:nvPr/>
        </p:nvCxnSpPr>
        <p:spPr>
          <a:xfrm>
            <a:off x="4016131" y="4404494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94E868D-D7DC-8584-6C64-F36B62C02EA7}"/>
              </a:ext>
            </a:extLst>
          </p:cNvPr>
          <p:cNvCxnSpPr>
            <a:cxnSpLocks/>
          </p:cNvCxnSpPr>
          <p:nvPr/>
        </p:nvCxnSpPr>
        <p:spPr>
          <a:xfrm>
            <a:off x="3978992" y="482587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AB8A96B-B670-6FE9-6DA5-15F342CE657D}"/>
              </a:ext>
            </a:extLst>
          </p:cNvPr>
          <p:cNvCxnSpPr>
            <a:cxnSpLocks/>
          </p:cNvCxnSpPr>
          <p:nvPr/>
        </p:nvCxnSpPr>
        <p:spPr>
          <a:xfrm>
            <a:off x="3999581" y="519725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1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ED8D9425-FF90-B059-DAED-9288845E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58356715-3EB0-FA68-56F2-B63C5261A06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EF3CFA35-D8AB-2592-B54E-E0856742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1C6AFE6-2A27-C46F-BD91-7AD014EA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CEEF587-56E5-8EE6-BFBA-5D15A426A9DD}"/>
              </a:ext>
            </a:extLst>
          </p:cNvPr>
          <p:cNvCxnSpPr>
            <a:cxnSpLocks/>
          </p:cNvCxnSpPr>
          <p:nvPr/>
        </p:nvCxnSpPr>
        <p:spPr>
          <a:xfrm flipV="1">
            <a:off x="6599928" y="3092348"/>
            <a:ext cx="1194699" cy="2708088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7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3982C2F-518B-C19F-F347-6DFA8C5A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2A9697E-79CD-E004-7FF8-74320209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5ACCFCE8-03F2-74BB-5EB0-7EB81D0A8F7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4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3F810FB-021F-ADC2-8B58-CE0A6EB1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38FA5030-70BF-201F-21C4-5E383920C3A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B7A645C-9625-712B-487F-6608C0B7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2394369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7017047D-2B49-C4FA-E538-DDE76C8D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861609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Остальные 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ному предложению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подлежат зачислению 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исключаются из конкурсного списка на места целевой квоты 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6E06FA4-FED1-7CF0-317C-6D0E7B81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A9734EE1-99EB-D0FF-165A-27DCD0B061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DF86CDD-9F0E-8187-0A20-73F9EC5E14CA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C67F3310-5F5E-52F1-2B57-CD8D73C1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102486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B101-6A97-2F66-964A-7C84C09F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F048434D-6051-ACA5-8376-96674C47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107721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конкурса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 целевой квоты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B40937D1-D04D-81EF-2E5C-63F648A631E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5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85761" y="4114238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Детализированные целевые квоты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358544" y="330088"/>
            <a:ext cx="570926" cy="7056784"/>
          </a:xfrm>
          <a:prstGeom prst="rightBrace">
            <a:avLst>
              <a:gd name="adj1" fmla="val 53906"/>
              <a:gd name="adj2" fmla="val 49985"/>
            </a:avLst>
          </a:prstGeom>
          <a:ln w="38100">
            <a:solidFill>
              <a:srgbClr val="871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15616" y="2670011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5358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63423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cxnSp>
        <p:nvCxnSpPr>
          <p:cNvPr id="34" name="Прямая со стрелкой 33"/>
          <p:cNvCxnSpPr>
            <a:endCxn id="29" idx="0"/>
          </p:cNvCxnSpPr>
          <p:nvPr/>
        </p:nvCxnSpPr>
        <p:spPr>
          <a:xfrm flipH="1">
            <a:off x="1943708" y="1421486"/>
            <a:ext cx="1908212" cy="1248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591780" y="1301856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36" name="Прямая со стрелкой 35"/>
          <p:cNvCxnSpPr>
            <a:cxnSpLocks/>
            <a:endCxn id="32" idx="0"/>
          </p:cNvCxnSpPr>
          <p:nvPr/>
        </p:nvCxnSpPr>
        <p:spPr>
          <a:xfrm flipH="1">
            <a:off x="3681676" y="1886630"/>
            <a:ext cx="386268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5652120" y="1886630"/>
            <a:ext cx="1944214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5E78B75F-DA8E-433C-3D00-FA75138B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01" y="2670010"/>
            <a:ext cx="176119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59907D7-41F9-4E49-25F4-DE3B4D23104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680013" y="1886630"/>
            <a:ext cx="782313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CE376D9F-C333-D56E-2731-CD0D18D5275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5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/>
          <p:cNvCxnSpPr>
            <a:endCxn id="15" idx="2"/>
          </p:cNvCxnSpPr>
          <p:nvPr/>
        </p:nvCxnSpPr>
        <p:spPr>
          <a:xfrm flipH="1" flipV="1">
            <a:off x="1223628" y="4948243"/>
            <a:ext cx="2592614" cy="1125890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D72DA3BE-36B6-D347-306E-7285487A9E7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573EBA7-F592-8944-F3A8-C3C6D8B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657047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3E99-573E-D4D4-5257-642CCADDF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144F2A1-40B9-F9BB-108C-0FE43BCF7E8B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9A452473-FF2C-3403-F237-216FDFE6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F33BAC7-1DAB-4FD3-CA46-EEE3D2D3CBEC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25DDDD-28A5-35F6-4EC4-D0356DA432F4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E20EC794-1F30-827F-653F-45860BCE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0631A7C-2510-9521-A31B-53D31208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6A07939-31AD-AAC4-3BFA-FB0F2711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BA040F79-20CE-0163-7BC2-A2FDA291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A6507B3-EBDB-C690-941F-90D5A4A03303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2988150" y="4948242"/>
            <a:ext cx="828092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3FE50CC2-C3EF-7EDA-AE7F-CE2DE309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06806C1-20B3-17C0-9102-AAD4C3CA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77BD7B7-0111-237C-300F-542EEB726412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797EDA44-7053-39E6-874F-2A1FF3892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21C6D2E-34C9-BFED-402F-3802E951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54529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9ECA-9BF5-0D01-D1B1-C93644AE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5886B28-37BF-2A3C-54FC-32A38CA74E2F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FEE5E2B6-DD77-7DD2-AD90-B8255DF5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F4C955D-E9F6-A78C-CB71-2F02FE224E36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019F082-9CAA-2FC1-826C-687D6BB0CF02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5859C350-4AB3-EDD1-25AA-11828638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DE9C4DF-B679-5FB0-6686-2C7745B8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B4AAE32-D59D-8EB6-B4FA-D2C3EFA7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16AE2B86-1337-78B0-0AC3-F018D271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916B44F-F727-693A-04B7-09B55398A03F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391980" y="4948241"/>
            <a:ext cx="396044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616A328A-A5CC-D2FE-88EE-5B9EDA74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1B14E3E7-7530-D10C-D65E-F67FBDE7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3B42102-3C9F-DBC0-A207-49B6936A9AA4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096006C7-BFB4-0A43-0052-91272092061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655CBCC-4D6D-214B-EC76-1B4AE3B9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193845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B475A-6E78-26B4-E5EA-6B330660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73A89D7-C02C-8F52-12BF-7C618EBC2B95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B3A703B6-9676-D352-60F9-D2866F76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B2E00DD-65AB-A3D4-2F84-55F8BED333C3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6569A03-0EE4-611A-C917-2DF83A1BF68B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1505737D-9DB2-30E4-03CB-86E5B346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DFD8077-ACDE-F9A9-2BA5-E3CC1396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806A9F3F-E909-D5A6-A51C-4BDC1657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BB657F6-0F82-DBC6-369F-BA8534C44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0CFE894-4567-78CF-0CAF-48B69EAC1E5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644009" y="4948241"/>
            <a:ext cx="2018048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9E52791A-12DC-70C8-0A5A-B5AEC093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659709C-CF5C-E7B7-6EC3-964ED551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FC7B0FA-AA0C-76EE-9C51-62C20F312FC1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60B788A4-C715-F431-C43B-332A8077A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4504093-02E0-240C-1643-C14F06CF93A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36E44569-CF40-787E-716C-5B9C63F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17166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71E838F2-432E-118D-5E63-7D87E43B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16" y="1002711"/>
            <a:ext cx="8618017" cy="132343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27 апреля 2024 г. № 555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 целевом обучении по образовательным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среднего профессионального и высшего образования»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2BA2880-44CE-544F-1863-D3F7D4A6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02" y="2708173"/>
            <a:ext cx="875804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приема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бакалавриата,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специалитета, программам магистратуры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Минобрнауки России от 27 ноября 2024 г. № 821)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350747A-7026-633B-1648-94F01E35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370235D6-B825-A52F-E5C4-4B3453E855C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136C586D-C3B3-8AFA-CDCD-71C25264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5" y="4898842"/>
            <a:ext cx="896143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itchFamily="34" charset="0"/>
              </a:rPr>
              <a:t>Проект нового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приема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подготовки научных и научно-педагогических кадров в аспирантуре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B2E9EE2-49D4-601C-4DFC-B4363867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349" y="4814754"/>
            <a:ext cx="1398236" cy="400110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657438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8694" y="1544053"/>
            <a:ext cx="878497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 поступающих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места целевой квоты</a:t>
            </a:r>
          </a:p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55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45D3-AFDA-9F84-0631-506C42F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A8290A35-DA09-44F2-A467-54657706687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AD60FC0-B7AC-1DFC-C8DE-A84DFD67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6" y="188640"/>
            <a:ext cx="915713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endParaRPr 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267A80B-439B-4EF1-8E5A-E418B707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1477382"/>
            <a:ext cx="6264151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Начисление </a:t>
            </a: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lvl="0"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06614F-7D79-64AC-99E4-F3C7209D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1477382"/>
            <a:ext cx="2304256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равенстве поступающих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другим критериям ранжирования</a:t>
            </a:r>
          </a:p>
        </p:txBody>
      </p:sp>
      <p:sp>
        <p:nvSpPr>
          <p:cNvPr id="22" name="AutoShape 43">
            <a:extLst>
              <a:ext uri="{FF2B5EF4-FFF2-40B4-BE49-F238E27FC236}">
                <a16:creationId xmlns:a16="http://schemas.microsoft.com/office/drawing/2014/main" id="{6AFF12A6-7A53-DCAB-2BF3-14571A644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26605" y="782591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id="{6BAFDFBC-2E8B-DC70-814A-1E7B1FE3B7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8615" y="774338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1B9F85E-D66B-0958-5B30-838FC8F9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90" y="3826106"/>
            <a:ext cx="271145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79701C15-4C99-EB9E-5021-F2A74DC399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78477" y="3221505"/>
            <a:ext cx="608165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495AD31-CE5D-74A1-2208-8B86C22A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3826106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43">
            <a:extLst>
              <a:ext uri="{FF2B5EF4-FFF2-40B4-BE49-F238E27FC236}">
                <a16:creationId xmlns:a16="http://schemas.microsoft.com/office/drawing/2014/main" id="{7CD50AEB-370A-F00F-B516-FFBF13F504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7664" y="3221505"/>
            <a:ext cx="599584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6FA977C-CA5C-0B33-290D-682B98DC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5026435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0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007769" y="1417536"/>
            <a:ext cx="486978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индивидуальные достижения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8602" y="1417535"/>
            <a:ext cx="302418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вступительные испытания 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2063557" y="5085184"/>
            <a:ext cx="514643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Сумма конкурсных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для ранжирования списков поступающих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4420876" y="584052"/>
            <a:ext cx="431800" cy="8481554"/>
          </a:xfrm>
          <a:prstGeom prst="leftBrace">
            <a:avLst>
              <a:gd name="adj1" fmla="val 66054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298989" y="1407469"/>
            <a:ext cx="712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60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871F03"/>
                </a:solidFill>
              </a:rPr>
              <a:t>Вступительные испытания и </a:t>
            </a:r>
            <a:r>
              <a:rPr lang="ru-RU" sz="28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учет индивидуальных достижений</a:t>
            </a:r>
          </a:p>
        </p:txBody>
      </p:sp>
      <p:sp>
        <p:nvSpPr>
          <p:cNvPr id="10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>
                <a:solidFill>
                  <a:srgbClr val="898989"/>
                </a:solidFill>
              </a:rPr>
              <a:t>Прием в вузы                          </a:t>
            </a:r>
            <a:fld id="{77772FC6-2036-4F61-8A61-737AE1A27F03}" type="slidenum">
              <a:rPr lang="en-US" altLang="ru-RU" sz="1200">
                <a:solidFill>
                  <a:srgbClr val="898989"/>
                </a:solidFill>
              </a:rPr>
              <a:pPr algn="r"/>
              <a:t>62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2C057B0-4804-403A-4EFE-C4906B53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2613351"/>
            <a:ext cx="2304255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816E802-7A76-F86F-F57F-77DD05D0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2612347"/>
            <a:ext cx="256552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A09D894-444D-98E3-02AC-4FDF6CFE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629014"/>
            <a:ext cx="2565529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89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6856-D9F8-4976-2C1D-81BB23F5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4057642D-FCD6-CF63-4A08-F91358F726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B169D7A-DA00-4765-5BE7-78C4B8FD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0C034BE-AD82-4211-D904-E3758A20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4B17C86-7B49-DC83-D5D7-1FCE3D8B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52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EA0A-3E0C-2F3E-669D-6C475A9E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30B451CC-10B5-7BC7-27D9-7A0BE234942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94D129-45B2-B01E-1CEA-41B228F4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671700E-5ED1-255F-C0D4-9597A5D1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6C3B011-A827-2589-D096-103F7BAC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93" y="3650834"/>
            <a:ext cx="8322179" cy="206210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представляет в вуз </a:t>
            </a: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участников профориентационных мероприятий</a:t>
            </a:r>
          </a:p>
          <a:p>
            <a:pPr algn="ctr"/>
            <a:endParaRPr lang="ru-RU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32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6310C67-1346-983B-5286-6F87A046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4F08048-86FE-A228-3465-A533351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4" y="4851163"/>
            <a:ext cx="75421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указанием конкретных предложений</a:t>
            </a:r>
            <a:endParaRPr lang="ru-RU" sz="20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C2926E0-A7D3-B910-66BD-42C244C8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36" y="5304696"/>
            <a:ext cx="6672736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Этот вопрос будет регламентирован Положением о целевом обучении по образовательным программам среднего профессионального и высшего образования (постановление Правительства Российской Федерации от 27 апреля 2024 г. №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555)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9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33E2-0D3D-E8E5-2BD8-45597157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7571061F-90FC-38DB-918E-E88348A6AA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7A680A2-37FB-6AEA-CABF-950F38E4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BE05ABE-8C01-02DF-4BC6-12CE97D0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A1D43F5B-E1D8-E1AA-92E9-D340D2F60D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23BA175-A19F-6E5F-135C-01A1F932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43">
            <a:extLst>
              <a:ext uri="{FF2B5EF4-FFF2-40B4-BE49-F238E27FC236}">
                <a16:creationId xmlns:a16="http://schemas.microsoft.com/office/drawing/2014/main" id="{70A89872-5543-D143-6EA3-25F4D67C9A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ECDA40D0-51C8-B598-CF94-3F45B39F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372EC6B-BBFB-ABDD-B912-8748903A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6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66B1F-0FB1-5F95-3815-3CDE7E91E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17001258-3C51-B27F-1FB0-559AFAA5088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1BDB6F7-8AED-839F-D9D8-CDB623F1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D44219FC-1435-6023-757A-FCBA5EF99C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D3613F3-58FC-789B-A9EE-DE66AC2A983C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3">
            <a:extLst>
              <a:ext uri="{FF2B5EF4-FFF2-40B4-BE49-F238E27FC236}">
                <a16:creationId xmlns:a16="http://schemas.microsoft.com/office/drawing/2014/main" id="{4F9ECE9C-E195-7DEB-E2AE-54D2E9F56D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D842684-0058-E845-8F1D-D390A0F3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4160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9255E13-4A88-0C89-158A-F55E7098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4E07FFD-C2D2-3F90-F1C6-579F762E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3685132-5224-DF59-0EA3-0D6CDA7F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E3527AE8-B72B-1E71-BB52-49F97CBA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3655733"/>
            <a:ext cx="2107148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BBC237CE-493A-40A3-8AAD-414F891D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3659467"/>
            <a:ext cx="2095337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баллов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D26ABF1-B457-0A98-5092-5CBE442E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1" y="4804680"/>
            <a:ext cx="2107148" cy="13542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до 5 баллов, одинаково </a:t>
            </a:r>
          </a:p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всех поступающих</a:t>
            </a:r>
          </a:p>
          <a:p>
            <a:pPr algn="ctr"/>
            <a:endParaRPr lang="ru-RU" b="1" kern="1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23D23B5B-D50D-F457-CB40-B17DEE36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3660648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0C9B819D-6232-B6E4-783F-9714ED62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374643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F5C1D181-FA02-2664-9580-AA9AB915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4373793"/>
            <a:ext cx="209533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решению вуза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E6400142-48C9-9547-7E58-2BD62D02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804680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3A9A4A5-1226-329E-92A4-2BA5077A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208461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A500F041-5F35-F706-FB86-CCE41A26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916347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2113EE9A-96C1-D5C9-4582-87F883E0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5900958"/>
            <a:ext cx="2095337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Порядком приема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7DC54DCF-DED1-F41E-01A2-5A10C19C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932" y="3660647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18661AD3-6E51-6A8C-EFD8-B27DCBC5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374642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4229BBCC-7C11-2434-B2E2-951FEA86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804679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D67D3F11-5844-7156-FC4E-94B45D56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208460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29F9C521-975D-2F08-0D43-95BAB9CE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916346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2CBF16A-D105-6401-59E8-B8A73992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5916346"/>
            <a:ext cx="2107148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99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CDC87-3574-722D-AA48-DA35F9A3B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75329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ED8A-E0DF-2088-A225-BDA2C011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A5C8E7D1-64DE-655E-1BF3-5BB499C6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7" y="1124631"/>
            <a:ext cx="8287093" cy="307776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 </a:t>
            </a:r>
            <a:r>
              <a:rPr lang="ru-RU" alt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</a:p>
          <a:p>
            <a:endParaRPr lang="ru-RU" alt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конкурса и зачисление на места целевой квоты </a:t>
            </a:r>
          </a:p>
          <a:p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  <a:endParaRPr lang="ru-RU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 на места целевой квоты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D7012AE-2D72-8BD9-E65F-6FF2C5CC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610B7788-F159-425D-0D6F-F14BDA0F683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EBF2F7D-54D3-233D-B8B7-00EA8129915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3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CA25-B038-987C-9285-AA1A35B8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75A31940-DCB9-5B28-90BE-CB10D8C7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</a:t>
            </a:r>
          </a:p>
          <a:p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63AD50F0-DFED-9257-218E-F2F89919852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625C-4A06-4699-DD70-D6BF86D0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>
            <a:extLst>
              <a:ext uri="{FF2B5EF4-FFF2-40B4-BE49-F238E27FC236}">
                <a16:creationId xmlns:a16="http://schemas.microsoft.com/office/drawing/2014/main" id="{723E01BE-6BE1-3624-5BA3-E9B7FCB1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468" y="3732421"/>
            <a:ext cx="247964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5A81468-BDD6-CF45-B321-6443F245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69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AD35E62-48C7-02FC-CF22-9307B9834602}"/>
              </a:ext>
            </a:extLst>
          </p:cNvPr>
          <p:cNvCxnSpPr>
            <a:cxnSpLocks/>
          </p:cNvCxnSpPr>
          <p:nvPr/>
        </p:nvCxnSpPr>
        <p:spPr>
          <a:xfrm>
            <a:off x="287933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6E0168E-64A8-702F-380B-F90BFE8B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6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id="{EA38C633-E6A5-D071-BABD-74158CECA86D}"/>
              </a:ext>
            </a:extLst>
          </p:cNvPr>
          <p:cNvSpPr/>
          <p:nvPr/>
        </p:nvSpPr>
        <p:spPr>
          <a:xfrm rot="519234">
            <a:off x="327934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A890533-2E73-08AA-4364-270C711E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6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id="{905F19C5-C284-EDE0-2D2C-08D81002F583}"/>
              </a:ext>
            </a:extLst>
          </p:cNvPr>
          <p:cNvSpPr/>
          <p:nvPr/>
        </p:nvSpPr>
        <p:spPr>
          <a:xfrm rot="1479517" flipV="1">
            <a:off x="353159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9666A-B620-31A1-5380-917A75D3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91413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83B42A7-993D-18C3-606C-9D7A16A1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490" y="2261782"/>
            <a:ext cx="210979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6F1D930-AE8C-171B-08CD-6C0F45CDCE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2C0E2030-CAE2-2459-CAD1-FBAEE87F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7329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4299</TotalTime>
  <Words>2923</Words>
  <Application>Microsoft Office PowerPoint</Application>
  <PresentationFormat>Экран (4:3)</PresentationFormat>
  <Paragraphs>872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Тема Office</vt:lpstr>
      <vt:lpstr>Выделение и использование  целевой квоты.  Прием на целевое обучение  в рамках детализированной  и недетализированной целевой квоты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Алана Ланиль</dc:creator>
  <cp:lastModifiedBy>Nataly</cp:lastModifiedBy>
  <cp:revision>55</cp:revision>
  <dcterms:created xsi:type="dcterms:W3CDTF">2024-01-08T17:09:58Z</dcterms:created>
  <dcterms:modified xsi:type="dcterms:W3CDTF">2025-07-17T22:18:08Z</dcterms:modified>
</cp:coreProperties>
</file>